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
  </p:notesMasterIdLst>
  <p:sldIdLst>
    <p:sldId id="256" r:id="rId2"/>
    <p:sldId id="258" r:id="rId3"/>
    <p:sldId id="259" r:id="rId4"/>
    <p:sldId id="264" r:id="rId5"/>
    <p:sldId id="260" r:id="rId6"/>
    <p:sldId id="261" r:id="rId7"/>
    <p:sldId id="265"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2DDD13-6515-49A7-D1E5-EC81BD978C89}" name="McEnany, Morgan S" initials="MS" userId="S::msmcenany@uiowa.edu::a5bc85fe-3d3c-4dfa-9a7d-09a28f4a2fe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EA5C25-8FBA-3848-D58F-E641D0F08A91}" v="209" dt="2023-08-02T14:46:51.422"/>
    <p1510:client id="{0ACA8123-610C-9291-238C-AB1D74CEB86B}" v="80" dt="2023-08-02T20:27:41.952"/>
    <p1510:client id="{29416E85-FE2D-6416-5CA7-7C064BC6DB18}" v="748" dt="2023-08-02T20:39:08.666"/>
    <p1510:client id="{650FE122-FD48-C5FF-50A4-BDFDAD6DAE69}" v="6" dt="2023-08-02T20:42:19.084"/>
    <p1510:client id="{F9F7E281-FE40-B1F1-7E3E-EDC5E339D5D7}" v="14" dt="2023-08-02T19:22:59.8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621" autoAdjust="0"/>
  </p:normalViewPr>
  <p:slideViewPr>
    <p:cSldViewPr snapToGrid="0">
      <p:cViewPr>
        <p:scale>
          <a:sx n="50" d="100"/>
          <a:sy n="50" d="100"/>
        </p:scale>
        <p:origin x="-21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gan McEnany" userId="1d985bb0f60c3381" providerId="LiveId" clId="{21FE6869-8554-4E16-AF4C-DDD2CCA17BDB}"/>
    <pc:docChg chg="custSel modSld">
      <pc:chgData name="Morgan McEnany" userId="1d985bb0f60c3381" providerId="LiveId" clId="{21FE6869-8554-4E16-AF4C-DDD2CCA17BDB}" dt="2023-08-02T22:40:44.856" v="2897" actId="5793"/>
      <pc:docMkLst>
        <pc:docMk/>
      </pc:docMkLst>
      <pc:sldChg chg="modNotesTx">
        <pc:chgData name="Morgan McEnany" userId="1d985bb0f60c3381" providerId="LiveId" clId="{21FE6869-8554-4E16-AF4C-DDD2CCA17BDB}" dt="2023-08-02T20:48:27.581" v="0"/>
        <pc:sldMkLst>
          <pc:docMk/>
          <pc:sldMk cId="3007961439" sldId="260"/>
        </pc:sldMkLst>
      </pc:sldChg>
      <pc:sldChg chg="modNotesTx">
        <pc:chgData name="Morgan McEnany" userId="1d985bb0f60c3381" providerId="LiveId" clId="{21FE6869-8554-4E16-AF4C-DDD2CCA17BDB}" dt="2023-08-02T21:25:16.658" v="1189" actId="20577"/>
        <pc:sldMkLst>
          <pc:docMk/>
          <pc:sldMk cId="1099458367" sldId="261"/>
        </pc:sldMkLst>
      </pc:sldChg>
      <pc:sldChg chg="modNotesTx">
        <pc:chgData name="Morgan McEnany" userId="1d985bb0f60c3381" providerId="LiveId" clId="{21FE6869-8554-4E16-AF4C-DDD2CCA17BDB}" dt="2023-08-02T22:40:44.856" v="2897" actId="5793"/>
        <pc:sldMkLst>
          <pc:docMk/>
          <pc:sldMk cId="4059906405" sldId="263"/>
        </pc:sldMkLst>
      </pc:sldChg>
      <pc:sldChg chg="modNotesTx">
        <pc:chgData name="Morgan McEnany" userId="1d985bb0f60c3381" providerId="LiveId" clId="{21FE6869-8554-4E16-AF4C-DDD2CCA17BDB}" dt="2023-08-02T21:32:35.308" v="2382" actId="20577"/>
        <pc:sldMkLst>
          <pc:docMk/>
          <pc:sldMk cId="1107819886"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2E5D40-15D1-4D2D-8D36-35EE110A7879}" type="datetimeFigureOut">
              <a:t>8/2/2023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547CFC-77C1-49ED-AA58-77036EAA9385}" type="slidenum">
              <a:t>‹#›</a:t>
            </a:fld>
            <a:endParaRPr lang="en-US"/>
          </a:p>
        </p:txBody>
      </p:sp>
    </p:spTree>
    <p:extLst>
      <p:ext uri="{BB962C8B-B14F-4D97-AF65-F5344CB8AC3E}">
        <p14:creationId xmlns:p14="http://schemas.microsoft.com/office/powerpoint/2010/main" val="311534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CNN or Cable News Network. It is a multinational news network within the media sector. Found by Ted Turner in 1980. Competitors when it first started were the big three: ABC, CBS, and NBC. CNN's business model led to Fox News and MSNBC who joined their competitive space. Around the 2010's, the news started to shift into being politically charged.</a:t>
            </a:r>
            <a:endParaRPr lang="en-US" dirty="0">
              <a:cs typeface="Calibri"/>
            </a:endParaRPr>
          </a:p>
        </p:txBody>
      </p:sp>
      <p:sp>
        <p:nvSpPr>
          <p:cNvPr id="4" name="Slide Number Placeholder 3"/>
          <p:cNvSpPr>
            <a:spLocks noGrp="1"/>
          </p:cNvSpPr>
          <p:nvPr>
            <p:ph type="sldNum" sz="quarter" idx="5"/>
          </p:nvPr>
        </p:nvSpPr>
        <p:spPr/>
        <p:txBody>
          <a:bodyPr/>
          <a:lstStyle/>
          <a:p>
            <a:fld id="{A1547CFC-77C1-49ED-AA58-77036EAA9385}" type="slidenum">
              <a:t>5</a:t>
            </a:fld>
            <a:endParaRPr lang="en-US"/>
          </a:p>
        </p:txBody>
      </p:sp>
    </p:spTree>
    <p:extLst>
      <p:ext uri="{BB962C8B-B14F-4D97-AF65-F5344CB8AC3E}">
        <p14:creationId xmlns:p14="http://schemas.microsoft.com/office/powerpoint/2010/main" val="2178719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547CFC-77C1-49ED-AA58-77036EAA9385}" type="slidenum">
              <a:rPr lang="en-US" smtClean="0"/>
              <a:t>6</a:t>
            </a:fld>
            <a:endParaRPr lang="en-US"/>
          </a:p>
        </p:txBody>
      </p:sp>
    </p:spTree>
    <p:extLst>
      <p:ext uri="{BB962C8B-B14F-4D97-AF65-F5344CB8AC3E}">
        <p14:creationId xmlns:p14="http://schemas.microsoft.com/office/powerpoint/2010/main" val="40725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 Zucker and Decisions he made, looking specifically at two of his employees. Chris Cuomo was an </a:t>
            </a:r>
            <a:r>
              <a:rPr lang="en-US" dirty="0" err="1"/>
              <a:t>achor</a:t>
            </a:r>
            <a:r>
              <a:rPr lang="en-US" dirty="0"/>
              <a:t> for CNN. Jeff ignored internal policy to allow him to interview his brother who was a political figure, New York Governor Andrew Cuomo. A legal investigation opened up into Chris’s relationship with his brother as Andrew Cuomo dealt with sexual misconduct allegations from the media. Ultimately, the investigation was looking into whether Chris had helped his brother in anyway and looking at issues with journalistic integrity. Jeff originally supported Chris and wouldn’t suspend him at first. What we see happen is the investigation expanded and he was suspended. Within less than 24 hours, Chris was fired. This came from a sexual assault allegation against him from a former co-worker at a different media network.</a:t>
            </a:r>
          </a:p>
        </p:txBody>
      </p:sp>
      <p:sp>
        <p:nvSpPr>
          <p:cNvPr id="4" name="Slide Number Placeholder 3"/>
          <p:cNvSpPr>
            <a:spLocks noGrp="1"/>
          </p:cNvSpPr>
          <p:nvPr>
            <p:ph type="sldNum" sz="quarter" idx="5"/>
          </p:nvPr>
        </p:nvSpPr>
        <p:spPr/>
        <p:txBody>
          <a:bodyPr/>
          <a:lstStyle/>
          <a:p>
            <a:fld id="{A1547CFC-77C1-49ED-AA58-77036EAA9385}" type="slidenum">
              <a:rPr lang="en-US" smtClean="0"/>
              <a:t>7</a:t>
            </a:fld>
            <a:endParaRPr lang="en-US"/>
          </a:p>
        </p:txBody>
      </p:sp>
    </p:spTree>
    <p:extLst>
      <p:ext uri="{BB962C8B-B14F-4D97-AF65-F5344CB8AC3E}">
        <p14:creationId xmlns:p14="http://schemas.microsoft.com/office/powerpoint/2010/main" val="136798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is constant in the media space and everything is playing out in front of the public. We see changes come from mergers &amp; acquisitions with changes in management along with the decisions made by executives. If you sit still, you die. Both companies had to do what needed to be done with the decisions they made. For CNN, Jeff Zucker seemed to be well-liked but allowed questionable decisions to be made when it came to the network’s journalistic integrity and not disclosing the change in relationships. Paramount Global introduced the Paramount+ streaming service is a way to keep the company relevant though it was also slightly a rebrand of CBS All Access and Viacom entertainment rolled into one service. Paramount+ also would have to remain relevant to compete in this space.</a:t>
            </a:r>
          </a:p>
        </p:txBody>
      </p:sp>
      <p:sp>
        <p:nvSpPr>
          <p:cNvPr id="4" name="Slide Number Placeholder 3"/>
          <p:cNvSpPr>
            <a:spLocks noGrp="1"/>
          </p:cNvSpPr>
          <p:nvPr>
            <p:ph type="sldNum" sz="quarter" idx="5"/>
          </p:nvPr>
        </p:nvSpPr>
        <p:spPr/>
        <p:txBody>
          <a:bodyPr/>
          <a:lstStyle/>
          <a:p>
            <a:fld id="{A1547CFC-77C1-49ED-AA58-77036EAA9385}" type="slidenum">
              <a:rPr lang="en-US" smtClean="0"/>
              <a:t>9</a:t>
            </a:fld>
            <a:endParaRPr lang="en-US"/>
          </a:p>
        </p:txBody>
      </p:sp>
    </p:spTree>
    <p:extLst>
      <p:ext uri="{BB962C8B-B14F-4D97-AF65-F5344CB8AC3E}">
        <p14:creationId xmlns:p14="http://schemas.microsoft.com/office/powerpoint/2010/main" val="2832112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59717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88090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2542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07189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8/2/2023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74208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8/2/2023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72029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72490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5450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70761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45876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52984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003388635"/>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nnected lines and dots to form a network">
            <a:extLst>
              <a:ext uri="{FF2B5EF4-FFF2-40B4-BE49-F238E27FC236}">
                <a16:creationId xmlns:a16="http://schemas.microsoft.com/office/drawing/2014/main" id="{FB4DE596-474B-D4EA-24CA-78C3CDA959A1}"/>
              </a:ext>
            </a:extLst>
          </p:cNvPr>
          <p:cNvPicPr>
            <a:picLocks noChangeAspect="1"/>
          </p:cNvPicPr>
          <p:nvPr/>
        </p:nvPicPr>
        <p:blipFill rotWithShape="1">
          <a:blip r:embed="rId2"/>
          <a:srcRect l="12845" t="618" r="16492" b="-3"/>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7981" y="1122363"/>
            <a:ext cx="4023360" cy="3204134"/>
          </a:xfrm>
        </p:spPr>
        <p:txBody>
          <a:bodyPr anchor="b">
            <a:normAutofit fontScale="90000"/>
          </a:bodyPr>
          <a:lstStyle/>
          <a:p>
            <a:pPr algn="l"/>
            <a:r>
              <a:rPr lang="en-US" sz="5300">
                <a:solidFill>
                  <a:schemeClr val="bg1"/>
                </a:solidFill>
                <a:cs typeface="Calibri Light"/>
              </a:rPr>
              <a:t>Media Matters: The Decisions Made</a:t>
            </a:r>
            <a:br>
              <a:rPr lang="en-US" sz="3700">
                <a:cs typeface="Calibri Light"/>
              </a:rPr>
            </a:br>
            <a:r>
              <a:rPr lang="en-US" sz="2400">
                <a:solidFill>
                  <a:schemeClr val="bg1"/>
                </a:solidFill>
                <a:cs typeface="Calibri Light"/>
              </a:rPr>
              <a:t>Examining major choices at CNN and Paramount Global</a:t>
            </a:r>
          </a:p>
        </p:txBody>
      </p:sp>
      <p:sp>
        <p:nvSpPr>
          <p:cNvPr id="3" name="Subtitle 2"/>
          <p:cNvSpPr>
            <a:spLocks noGrp="1"/>
          </p:cNvSpPr>
          <p:nvPr>
            <p:ph type="subTitle" idx="1"/>
          </p:nvPr>
        </p:nvSpPr>
        <p:spPr>
          <a:xfrm>
            <a:off x="477980" y="4872922"/>
            <a:ext cx="4023359" cy="1208141"/>
          </a:xfrm>
        </p:spPr>
        <p:txBody>
          <a:bodyPr vert="horz" lIns="91440" tIns="45720" rIns="91440" bIns="45720" rtlCol="0">
            <a:normAutofit/>
          </a:bodyPr>
          <a:lstStyle/>
          <a:p>
            <a:pPr algn="l">
              <a:spcBef>
                <a:spcPts val="0"/>
              </a:spcBef>
            </a:pPr>
            <a:r>
              <a:rPr lang="en-US" sz="1900">
                <a:solidFill>
                  <a:schemeClr val="bg1"/>
                </a:solidFill>
                <a:cs typeface="Calibri"/>
              </a:rPr>
              <a:t>Eva Hill and Morgan McEnany, University of Iowa</a:t>
            </a:r>
          </a:p>
          <a:p>
            <a:pPr algn="l">
              <a:spcBef>
                <a:spcPts val="0"/>
              </a:spcBef>
            </a:pPr>
            <a:r>
              <a:rPr lang="en-US" sz="1900">
                <a:solidFill>
                  <a:schemeClr val="bg1"/>
                </a:solidFill>
                <a:cs typeface="Calibri"/>
              </a:rPr>
              <a:t>JMC:5269:0EXW Media Management</a:t>
            </a:r>
          </a:p>
          <a:p>
            <a:pPr algn="l">
              <a:spcBef>
                <a:spcPts val="0"/>
              </a:spcBef>
            </a:pPr>
            <a:r>
              <a:rPr lang="en-US" sz="1900">
                <a:solidFill>
                  <a:schemeClr val="bg1"/>
                </a:solidFill>
                <a:cs typeface="Calibri"/>
              </a:rPr>
              <a:t>August 2, 2023</a:t>
            </a:r>
          </a:p>
          <a:p>
            <a:pPr algn="l"/>
            <a:endParaRPr lang="en-US" sz="1900">
              <a:solidFill>
                <a:schemeClr val="bg1"/>
              </a:solidFill>
              <a:cs typeface="Calibri"/>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572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14FAB-F8C2-AF07-7996-73F71FED332E}"/>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5000" kern="1200">
                <a:solidFill>
                  <a:schemeClr val="tx1"/>
                </a:solidFill>
                <a:latin typeface="+mj-lt"/>
                <a:ea typeface="+mj-ea"/>
                <a:cs typeface="+mj-cs"/>
              </a:rPr>
              <a:t>Background</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28E3554-1C24-6BDA-8604-30A98F500958}"/>
              </a:ext>
            </a:extLst>
          </p:cNvPr>
          <p:cNvSpPr txBox="1"/>
          <p:nvPr/>
        </p:nvSpPr>
        <p:spPr>
          <a:xfrm>
            <a:off x="630936" y="2807208"/>
            <a:ext cx="3429000" cy="341071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285750" indent="-228600">
              <a:lnSpc>
                <a:spcPct val="90000"/>
              </a:lnSpc>
              <a:spcAft>
                <a:spcPts val="600"/>
              </a:spcAft>
              <a:buFont typeface="Arial" panose="020B0604020202020204" pitchFamily="34" charset="0"/>
              <a:buChar char="•"/>
            </a:pPr>
            <a:r>
              <a:rPr lang="en-US" sz="1500"/>
              <a:t>Major players: Viacom and CBS</a:t>
            </a:r>
          </a:p>
          <a:p>
            <a:pPr marL="285750" indent="-228600">
              <a:lnSpc>
                <a:spcPct val="90000"/>
              </a:lnSpc>
              <a:spcAft>
                <a:spcPts val="600"/>
              </a:spcAft>
              <a:buFont typeface="Arial" panose="020B0604020202020204" pitchFamily="34" charset="0"/>
              <a:buChar char="•"/>
            </a:pPr>
            <a:r>
              <a:rPr lang="en-US" sz="1500"/>
              <a:t>Merger followed decades of back-and-forth between the companies</a:t>
            </a:r>
          </a:p>
          <a:p>
            <a:pPr marL="285750" indent="-228600">
              <a:lnSpc>
                <a:spcPct val="90000"/>
              </a:lnSpc>
              <a:spcAft>
                <a:spcPts val="600"/>
              </a:spcAft>
              <a:buFont typeface="Arial" panose="020B0604020202020204" pitchFamily="34" charset="0"/>
              <a:buChar char="•"/>
            </a:pPr>
            <a:r>
              <a:rPr lang="en-US" sz="1500"/>
              <a:t>Paramount Global (renamed after the merger) holds plurality of the US market share</a:t>
            </a:r>
          </a:p>
          <a:p>
            <a:pPr marL="285750" indent="-228600">
              <a:lnSpc>
                <a:spcPct val="90000"/>
              </a:lnSpc>
              <a:spcAft>
                <a:spcPts val="600"/>
              </a:spcAft>
              <a:buFont typeface="Arial" panose="020B0604020202020204" pitchFamily="34" charset="0"/>
              <a:buChar char="•"/>
            </a:pPr>
            <a:r>
              <a:rPr lang="en-US" sz="1500"/>
              <a:t>Viacom and CBS together own many influential and/or nostalgic properties, including MTV, Nickelodeon, Comedy Central, BET, and Paramount</a:t>
            </a:r>
            <a:br>
              <a:rPr lang="en-US" sz="1500"/>
            </a:br>
            <a:endParaRPr lang="en-US" sz="1500"/>
          </a:p>
          <a:p>
            <a:pPr indent="-228600">
              <a:lnSpc>
                <a:spcPct val="90000"/>
              </a:lnSpc>
              <a:spcAft>
                <a:spcPts val="600"/>
              </a:spcAft>
              <a:buFont typeface="Arial" panose="020B0604020202020204" pitchFamily="34" charset="0"/>
              <a:buChar char="•"/>
            </a:pPr>
            <a:r>
              <a:rPr lang="en-US" sz="1500" i="1"/>
              <a:t>Graphic from a presentation by ViacomCBS regarding the merger</a:t>
            </a:r>
            <a:endParaRPr lang="en-US" sz="1500"/>
          </a:p>
        </p:txBody>
      </p:sp>
      <p:pic>
        <p:nvPicPr>
          <p:cNvPr id="4" name="Picture 4" descr="A pie chart with many logos&#10;&#10;Description automatically generated">
            <a:extLst>
              <a:ext uri="{FF2B5EF4-FFF2-40B4-BE49-F238E27FC236}">
                <a16:creationId xmlns:a16="http://schemas.microsoft.com/office/drawing/2014/main" id="{5EF16ADD-9E58-AC03-4733-32AF82FFF276}"/>
              </a:ext>
            </a:extLst>
          </p:cNvPr>
          <p:cNvPicPr>
            <a:picLocks noGrp="1" noChangeAspect="1"/>
          </p:cNvPicPr>
          <p:nvPr>
            <p:ph idx="1"/>
          </p:nvPr>
        </p:nvPicPr>
        <p:blipFill>
          <a:blip r:embed="rId2"/>
          <a:stretch>
            <a:fillRect/>
          </a:stretch>
        </p:blipFill>
        <p:spPr>
          <a:xfrm>
            <a:off x="4654296" y="1133513"/>
            <a:ext cx="6903720" cy="4590974"/>
          </a:xfrm>
          <a:prstGeom prst="rect">
            <a:avLst/>
          </a:prstGeom>
        </p:spPr>
      </p:pic>
    </p:spTree>
    <p:extLst>
      <p:ext uri="{BB962C8B-B14F-4D97-AF65-F5344CB8AC3E}">
        <p14:creationId xmlns:p14="http://schemas.microsoft.com/office/powerpoint/2010/main" val="382614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14FAB-F8C2-AF07-7996-73F71FED332E}"/>
              </a:ext>
            </a:extLst>
          </p:cNvPr>
          <p:cNvSpPr>
            <a:spLocks noGrp="1"/>
          </p:cNvSpPr>
          <p:nvPr>
            <p:ph type="title"/>
          </p:nvPr>
        </p:nvSpPr>
        <p:spPr>
          <a:xfrm>
            <a:off x="838200" y="365125"/>
            <a:ext cx="10515600" cy="1325563"/>
          </a:xfrm>
        </p:spPr>
        <p:txBody>
          <a:bodyPr>
            <a:normAutofit/>
          </a:bodyPr>
          <a:lstStyle/>
          <a:p>
            <a:r>
              <a:rPr lang="en-US" sz="5400">
                <a:cs typeface="Calibri Light"/>
              </a:rPr>
              <a:t>Narrative</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EAA164-543A-64FF-5B59-F595B638817A}"/>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200">
                <a:cs typeface="Calibri"/>
              </a:rPr>
              <a:t>Paramount+ represents a new entry from ViacomCBS (rebranded as Paramount Global in 2023) in the streaming market</a:t>
            </a:r>
          </a:p>
          <a:p>
            <a:r>
              <a:rPr lang="en-US" sz="2200">
                <a:cs typeface="Calibri"/>
              </a:rPr>
              <a:t>Symbolic of CBS's new willingness to work with Viacom</a:t>
            </a:r>
          </a:p>
          <a:p>
            <a:r>
              <a:rPr lang="en-US" sz="2200">
                <a:cs typeface="Calibri"/>
              </a:rPr>
              <a:t>Paramount Global name change is also symbolic, intended to emphasize renewed focus on streaming and digital-first content, according to the chair and CEO</a:t>
            </a:r>
            <a:endParaRPr lang="en-US" sz="2200"/>
          </a:p>
          <a:p>
            <a:r>
              <a:rPr lang="en-US" sz="2200">
                <a:cs typeface="Calibri"/>
              </a:rPr>
              <a:t>Rebranded version of CBS All Access, which offered CBS shows, news, and sports (with live TV included for premium subscribers)</a:t>
            </a:r>
          </a:p>
          <a:p>
            <a:r>
              <a:rPr lang="en-US" sz="2200">
                <a:cs typeface="Calibri"/>
              </a:rPr>
              <a:t>Paramount Global emphasizes its ownership of a wide variety of streaming options, from FAST platform PlutoTV to the relatively expensive live TV tier of Paramount+</a:t>
            </a:r>
          </a:p>
          <a:p>
            <a:endParaRPr lang="en-US" sz="2200">
              <a:cs typeface="Calibri"/>
            </a:endParaRPr>
          </a:p>
        </p:txBody>
      </p:sp>
    </p:spTree>
    <p:extLst>
      <p:ext uri="{BB962C8B-B14F-4D97-AF65-F5344CB8AC3E}">
        <p14:creationId xmlns:p14="http://schemas.microsoft.com/office/powerpoint/2010/main" val="33931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3ACB0-9D3E-6AAB-C3F2-C61B5B0AAE58}"/>
              </a:ext>
            </a:extLst>
          </p:cNvPr>
          <p:cNvSpPr>
            <a:spLocks noGrp="1"/>
          </p:cNvSpPr>
          <p:nvPr>
            <p:ph type="title"/>
          </p:nvPr>
        </p:nvSpPr>
        <p:spPr/>
        <p:txBody>
          <a:bodyPr/>
          <a:lstStyle/>
          <a:p>
            <a:r>
              <a:rPr lang="en-US">
                <a:cs typeface="Calibri Light"/>
              </a:rPr>
              <a:t>The Paramount+ Launch</a:t>
            </a:r>
            <a:endParaRPr lang="en-US"/>
          </a:p>
        </p:txBody>
      </p:sp>
      <p:sp>
        <p:nvSpPr>
          <p:cNvPr id="3" name="Text Placeholder 2">
            <a:extLst>
              <a:ext uri="{FF2B5EF4-FFF2-40B4-BE49-F238E27FC236}">
                <a16:creationId xmlns:a16="http://schemas.microsoft.com/office/drawing/2014/main" id="{7FD6C7AD-746D-2E64-FB9E-EFF9C57202D1}"/>
              </a:ext>
            </a:extLst>
          </p:cNvPr>
          <p:cNvSpPr>
            <a:spLocks noGrp="1"/>
          </p:cNvSpPr>
          <p:nvPr>
            <p:ph type="body" idx="1"/>
          </p:nvPr>
        </p:nvSpPr>
        <p:spPr/>
        <p:txBody>
          <a:bodyPr/>
          <a:lstStyle/>
          <a:p>
            <a:r>
              <a:rPr lang="en-US">
                <a:cs typeface="Calibri"/>
              </a:rPr>
              <a:t>Pros</a:t>
            </a:r>
            <a:endParaRPr lang="en-US"/>
          </a:p>
        </p:txBody>
      </p:sp>
      <p:sp>
        <p:nvSpPr>
          <p:cNvPr id="4" name="Content Placeholder 3">
            <a:extLst>
              <a:ext uri="{FF2B5EF4-FFF2-40B4-BE49-F238E27FC236}">
                <a16:creationId xmlns:a16="http://schemas.microsoft.com/office/drawing/2014/main" id="{6D0A5B46-ED19-D699-F8EA-2A88B5E4D10B}"/>
              </a:ext>
            </a:extLst>
          </p:cNvPr>
          <p:cNvSpPr>
            <a:spLocks noGrp="1"/>
          </p:cNvSpPr>
          <p:nvPr>
            <p:ph sz="half" idx="2"/>
          </p:nvPr>
        </p:nvSpPr>
        <p:spPr/>
        <p:txBody>
          <a:bodyPr vert="horz" lIns="91440" tIns="45720" rIns="91440" bIns="45720" rtlCol="0" anchor="t">
            <a:noAutofit/>
          </a:bodyPr>
          <a:lstStyle/>
          <a:p>
            <a:r>
              <a:rPr lang="en-US" sz="2600">
                <a:cs typeface="Calibri"/>
              </a:rPr>
              <a:t>Unlikely to experience the same growing pains Netflix did in the live TV arena</a:t>
            </a:r>
          </a:p>
          <a:p>
            <a:r>
              <a:rPr lang="en-US" sz="2600">
                <a:cs typeface="Calibri"/>
              </a:rPr>
              <a:t>Paramount+ owns popular existing content</a:t>
            </a:r>
          </a:p>
          <a:p>
            <a:r>
              <a:rPr lang="en-US" sz="2600">
                <a:cs typeface="Calibri"/>
              </a:rPr>
              <a:t>Option to pull in content from other Paramount Global networks and properties (like Showtime, BET, Nickelodeon, </a:t>
            </a:r>
            <a:r>
              <a:rPr lang="en-US" sz="2600" err="1">
                <a:cs typeface="Calibri"/>
              </a:rPr>
              <a:t>etc</a:t>
            </a:r>
            <a:r>
              <a:rPr lang="en-US" sz="2600">
                <a:cs typeface="Calibri"/>
              </a:rPr>
              <a:t>)</a:t>
            </a:r>
          </a:p>
          <a:p>
            <a:endParaRPr lang="en-US" sz="2600">
              <a:cs typeface="Calibri"/>
            </a:endParaRPr>
          </a:p>
        </p:txBody>
      </p:sp>
      <p:sp>
        <p:nvSpPr>
          <p:cNvPr id="5" name="Text Placeholder 4">
            <a:extLst>
              <a:ext uri="{FF2B5EF4-FFF2-40B4-BE49-F238E27FC236}">
                <a16:creationId xmlns:a16="http://schemas.microsoft.com/office/drawing/2014/main" id="{F94BE592-0D23-A231-AD4F-B1AABF0F151D}"/>
              </a:ext>
            </a:extLst>
          </p:cNvPr>
          <p:cNvSpPr>
            <a:spLocks noGrp="1"/>
          </p:cNvSpPr>
          <p:nvPr>
            <p:ph type="body" sz="quarter" idx="3"/>
          </p:nvPr>
        </p:nvSpPr>
        <p:spPr/>
        <p:txBody>
          <a:bodyPr/>
          <a:lstStyle/>
          <a:p>
            <a:r>
              <a:rPr lang="en-US">
                <a:cs typeface="Calibri"/>
              </a:rPr>
              <a:t>Cons</a:t>
            </a:r>
            <a:endParaRPr lang="en-US"/>
          </a:p>
        </p:txBody>
      </p:sp>
      <p:sp>
        <p:nvSpPr>
          <p:cNvPr id="6" name="Content Placeholder 5">
            <a:extLst>
              <a:ext uri="{FF2B5EF4-FFF2-40B4-BE49-F238E27FC236}">
                <a16:creationId xmlns:a16="http://schemas.microsoft.com/office/drawing/2014/main" id="{DB2D3304-8859-2F62-0FCB-CEEC86F0107C}"/>
              </a:ext>
            </a:extLst>
          </p:cNvPr>
          <p:cNvSpPr>
            <a:spLocks noGrp="1"/>
          </p:cNvSpPr>
          <p:nvPr>
            <p:ph sz="quarter" idx="4"/>
          </p:nvPr>
        </p:nvSpPr>
        <p:spPr/>
        <p:txBody>
          <a:bodyPr vert="horz" lIns="91440" tIns="45720" rIns="91440" bIns="45720" rtlCol="0" anchor="t">
            <a:normAutofit lnSpcReduction="10000"/>
          </a:bodyPr>
          <a:lstStyle/>
          <a:p>
            <a:r>
              <a:rPr lang="en-US">
                <a:cs typeface="Calibri"/>
              </a:rPr>
              <a:t>Streaming market is saturated already, and Paramount+ came in at the usual price point</a:t>
            </a:r>
          </a:p>
          <a:p>
            <a:r>
              <a:rPr lang="en-US">
                <a:cs typeface="Calibri"/>
              </a:rPr>
              <a:t>New series and movies from Paramount Global have been generally less popular than their older properties</a:t>
            </a:r>
          </a:p>
          <a:p>
            <a:r>
              <a:rPr lang="en-US">
                <a:cs typeface="Calibri"/>
              </a:rPr>
              <a:t>Not building on a huge existing audience</a:t>
            </a:r>
          </a:p>
        </p:txBody>
      </p:sp>
    </p:spTree>
    <p:extLst>
      <p:ext uri="{BB962C8B-B14F-4D97-AF65-F5344CB8AC3E}">
        <p14:creationId xmlns:p14="http://schemas.microsoft.com/office/powerpoint/2010/main" val="774265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14FAB-F8C2-AF07-7996-73F71FED332E}"/>
              </a:ext>
            </a:extLst>
          </p:cNvPr>
          <p:cNvSpPr>
            <a:spLocks noGrp="1"/>
          </p:cNvSpPr>
          <p:nvPr>
            <p:ph type="title"/>
          </p:nvPr>
        </p:nvSpPr>
        <p:spPr>
          <a:xfrm>
            <a:off x="841248" y="548640"/>
            <a:ext cx="3600860" cy="5431536"/>
          </a:xfrm>
        </p:spPr>
        <p:txBody>
          <a:bodyPr>
            <a:normAutofit/>
          </a:bodyPr>
          <a:lstStyle/>
          <a:p>
            <a:r>
              <a:rPr lang="en-US" sz="5400">
                <a:cs typeface="Calibri Light"/>
              </a:rPr>
              <a:t>Background</a:t>
            </a: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EAA164-543A-64FF-5B59-F595B638817A}"/>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0" indent="0">
              <a:buNone/>
            </a:pPr>
            <a:r>
              <a:rPr lang="en-US" sz="2200">
                <a:cs typeface="Calibri" panose="020F0502020204030204"/>
              </a:rPr>
              <a:t>CNN is a multinational news network within the media sector.</a:t>
            </a:r>
          </a:p>
          <a:p>
            <a:pPr marL="0" indent="0">
              <a:buNone/>
            </a:pPr>
            <a:r>
              <a:rPr lang="en-US" sz="2200">
                <a:cs typeface="Calibri" panose="020F0502020204030204"/>
              </a:rPr>
              <a:t>Founded in 1980 by Ted Turner</a:t>
            </a:r>
          </a:p>
          <a:p>
            <a:pPr marL="0" indent="0">
              <a:buNone/>
            </a:pPr>
            <a:r>
              <a:rPr lang="en-US" sz="2200">
                <a:cs typeface="Calibri" panose="020F0502020204030204"/>
              </a:rPr>
              <a:t>Competitors: </a:t>
            </a:r>
          </a:p>
          <a:p>
            <a:r>
              <a:rPr lang="en-US" sz="2200">
                <a:cs typeface="Calibri" panose="020F0502020204030204"/>
              </a:rPr>
              <a:t>Originally, ABC, CBS, and NBC</a:t>
            </a:r>
          </a:p>
          <a:p>
            <a:r>
              <a:rPr lang="en-US" sz="2200">
                <a:cs typeface="Calibri" panose="020F0502020204030204"/>
              </a:rPr>
              <a:t>Led to Fox News and MSNBC</a:t>
            </a:r>
          </a:p>
          <a:p>
            <a:pPr marL="0" indent="0">
              <a:buNone/>
            </a:pPr>
            <a:r>
              <a:rPr lang="en-US" sz="2200">
                <a:cs typeface="Calibri" panose="020F0502020204030204"/>
              </a:rPr>
              <a:t>News shifting to politically charged</a:t>
            </a:r>
          </a:p>
        </p:txBody>
      </p:sp>
    </p:spTree>
    <p:extLst>
      <p:ext uri="{BB962C8B-B14F-4D97-AF65-F5344CB8AC3E}">
        <p14:creationId xmlns:p14="http://schemas.microsoft.com/office/powerpoint/2010/main" val="300796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14FAB-F8C2-AF07-7996-73F71FED332E}"/>
              </a:ext>
            </a:extLst>
          </p:cNvPr>
          <p:cNvSpPr>
            <a:spLocks noGrp="1"/>
          </p:cNvSpPr>
          <p:nvPr>
            <p:ph type="title"/>
          </p:nvPr>
        </p:nvSpPr>
        <p:spPr>
          <a:xfrm>
            <a:off x="838200" y="353029"/>
            <a:ext cx="10515600" cy="890135"/>
          </a:xfrm>
        </p:spPr>
        <p:txBody>
          <a:bodyPr/>
          <a:lstStyle/>
          <a:p>
            <a:pPr algn="ctr"/>
            <a:r>
              <a:rPr lang="en-US">
                <a:cs typeface="Calibri Light"/>
              </a:rPr>
              <a:t>Narrative</a:t>
            </a:r>
          </a:p>
        </p:txBody>
      </p:sp>
      <p:sp>
        <p:nvSpPr>
          <p:cNvPr id="3" name="Content Placeholder 2">
            <a:extLst>
              <a:ext uri="{FF2B5EF4-FFF2-40B4-BE49-F238E27FC236}">
                <a16:creationId xmlns:a16="http://schemas.microsoft.com/office/drawing/2014/main" id="{D4EAA164-543A-64FF-5B59-F595B638817A}"/>
              </a:ext>
            </a:extLst>
          </p:cNvPr>
          <p:cNvSpPr>
            <a:spLocks noGrp="1"/>
          </p:cNvSpPr>
          <p:nvPr>
            <p:ph idx="1"/>
          </p:nvPr>
        </p:nvSpPr>
        <p:spPr>
          <a:xfrm>
            <a:off x="221343" y="3626060"/>
            <a:ext cx="1777182" cy="1205016"/>
          </a:xfrm>
        </p:spPr>
        <p:txBody>
          <a:bodyPr vert="horz" lIns="91440" tIns="45720" rIns="91440" bIns="45720" rtlCol="0" anchor="t">
            <a:noAutofit/>
          </a:bodyPr>
          <a:lstStyle/>
          <a:p>
            <a:pPr marL="0" indent="0">
              <a:buNone/>
            </a:pPr>
            <a:r>
              <a:rPr lang="en-US" sz="2400">
                <a:cs typeface="Calibri" panose="020F0502020204030204"/>
              </a:rPr>
              <a:t>Jeff Zucker starts as CEO</a:t>
            </a:r>
          </a:p>
        </p:txBody>
      </p:sp>
      <p:sp>
        <p:nvSpPr>
          <p:cNvPr id="5" name="Content Placeholder 2">
            <a:extLst>
              <a:ext uri="{FF2B5EF4-FFF2-40B4-BE49-F238E27FC236}">
                <a16:creationId xmlns:a16="http://schemas.microsoft.com/office/drawing/2014/main" id="{BBDFB5A4-82ED-949B-ADD9-6675FC48A143}"/>
              </a:ext>
            </a:extLst>
          </p:cNvPr>
          <p:cNvSpPr txBox="1">
            <a:spLocks/>
          </p:cNvSpPr>
          <p:nvPr/>
        </p:nvSpPr>
        <p:spPr>
          <a:xfrm>
            <a:off x="189973" y="3088641"/>
            <a:ext cx="1777182" cy="5290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cs typeface="Calibri" panose="020F0502020204030204"/>
              </a:rPr>
              <a:t>2013</a:t>
            </a:r>
            <a:endParaRPr lang="en-US"/>
          </a:p>
        </p:txBody>
      </p:sp>
      <p:pic>
        <p:nvPicPr>
          <p:cNvPr id="6" name="Graphic 6" descr="Television with solid fill">
            <a:extLst>
              <a:ext uri="{FF2B5EF4-FFF2-40B4-BE49-F238E27FC236}">
                <a16:creationId xmlns:a16="http://schemas.microsoft.com/office/drawing/2014/main" id="{3CAA298E-959B-E02B-B72C-C492937996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0134" y="1435705"/>
            <a:ext cx="1519161" cy="1507066"/>
          </a:xfrm>
          <a:prstGeom prst="rect">
            <a:avLst/>
          </a:prstGeom>
        </p:spPr>
      </p:pic>
      <p:sp>
        <p:nvSpPr>
          <p:cNvPr id="8" name="Content Placeholder 2">
            <a:extLst>
              <a:ext uri="{FF2B5EF4-FFF2-40B4-BE49-F238E27FC236}">
                <a16:creationId xmlns:a16="http://schemas.microsoft.com/office/drawing/2014/main" id="{8BF473D6-F7AE-FB50-7B54-7996584913C8}"/>
              </a:ext>
            </a:extLst>
          </p:cNvPr>
          <p:cNvSpPr txBox="1">
            <a:spLocks/>
          </p:cNvSpPr>
          <p:nvPr/>
        </p:nvSpPr>
        <p:spPr>
          <a:xfrm>
            <a:off x="2212219" y="3621222"/>
            <a:ext cx="1777182" cy="120501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cs typeface="Calibri" panose="020F0502020204030204"/>
              </a:rPr>
              <a:t>AT&amp;T deal</a:t>
            </a:r>
          </a:p>
        </p:txBody>
      </p:sp>
      <p:sp>
        <p:nvSpPr>
          <p:cNvPr id="9" name="Content Placeholder 2">
            <a:extLst>
              <a:ext uri="{FF2B5EF4-FFF2-40B4-BE49-F238E27FC236}">
                <a16:creationId xmlns:a16="http://schemas.microsoft.com/office/drawing/2014/main" id="{154B4FD0-7340-9867-71F8-4BAD9B101497}"/>
              </a:ext>
            </a:extLst>
          </p:cNvPr>
          <p:cNvSpPr txBox="1">
            <a:spLocks/>
          </p:cNvSpPr>
          <p:nvPr/>
        </p:nvSpPr>
        <p:spPr>
          <a:xfrm>
            <a:off x="2173591" y="3088640"/>
            <a:ext cx="1777182" cy="5290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cs typeface="Calibri" panose="020F0502020204030204"/>
              </a:rPr>
              <a:t>2016</a:t>
            </a:r>
            <a:endParaRPr lang="en-US"/>
          </a:p>
        </p:txBody>
      </p:sp>
      <p:sp>
        <p:nvSpPr>
          <p:cNvPr id="12" name="Content Placeholder 2">
            <a:extLst>
              <a:ext uri="{FF2B5EF4-FFF2-40B4-BE49-F238E27FC236}">
                <a16:creationId xmlns:a16="http://schemas.microsoft.com/office/drawing/2014/main" id="{2D60806C-CD11-E8F6-ED0D-072190C3FC95}"/>
              </a:ext>
            </a:extLst>
          </p:cNvPr>
          <p:cNvSpPr txBox="1">
            <a:spLocks/>
          </p:cNvSpPr>
          <p:nvPr/>
        </p:nvSpPr>
        <p:spPr>
          <a:xfrm>
            <a:off x="4220029" y="3730079"/>
            <a:ext cx="1777182" cy="14106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cs typeface="Calibri" panose="020F0502020204030204"/>
              </a:rPr>
              <a:t>AT&amp;T acquires Time Warner</a:t>
            </a:r>
          </a:p>
        </p:txBody>
      </p:sp>
      <p:sp>
        <p:nvSpPr>
          <p:cNvPr id="13" name="Content Placeholder 2">
            <a:extLst>
              <a:ext uri="{FF2B5EF4-FFF2-40B4-BE49-F238E27FC236}">
                <a16:creationId xmlns:a16="http://schemas.microsoft.com/office/drawing/2014/main" id="{A4AACE21-8FBD-1C37-9FFD-38DCD1F6DC7D}"/>
              </a:ext>
            </a:extLst>
          </p:cNvPr>
          <p:cNvSpPr txBox="1">
            <a:spLocks/>
          </p:cNvSpPr>
          <p:nvPr/>
        </p:nvSpPr>
        <p:spPr>
          <a:xfrm>
            <a:off x="4217687" y="3088640"/>
            <a:ext cx="1777182" cy="5290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cs typeface="Calibri" panose="020F0502020204030204"/>
              </a:rPr>
              <a:t>2018</a:t>
            </a:r>
            <a:endParaRPr lang="en-US"/>
          </a:p>
        </p:txBody>
      </p:sp>
      <p:sp>
        <p:nvSpPr>
          <p:cNvPr id="16" name="Content Placeholder 2">
            <a:extLst>
              <a:ext uri="{FF2B5EF4-FFF2-40B4-BE49-F238E27FC236}">
                <a16:creationId xmlns:a16="http://schemas.microsoft.com/office/drawing/2014/main" id="{EFCF6D01-5C89-6B3E-7D41-D6753922F3CE}"/>
              </a:ext>
            </a:extLst>
          </p:cNvPr>
          <p:cNvSpPr txBox="1">
            <a:spLocks/>
          </p:cNvSpPr>
          <p:nvPr/>
        </p:nvSpPr>
        <p:spPr>
          <a:xfrm>
            <a:off x="8392886" y="3730078"/>
            <a:ext cx="1777182" cy="248710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cs typeface="Calibri" panose="020F0502020204030204"/>
              </a:rPr>
              <a:t>September</a:t>
            </a:r>
          </a:p>
          <a:p>
            <a:pPr marL="0" indent="0">
              <a:buNone/>
            </a:pPr>
            <a:r>
              <a:rPr lang="en-US" sz="2000">
                <a:cs typeface="Calibri" panose="020F0502020204030204"/>
              </a:rPr>
              <a:t>Supports Cuomo during legal investigation</a:t>
            </a:r>
          </a:p>
          <a:p>
            <a:pPr marL="0" indent="0">
              <a:buNone/>
            </a:pPr>
            <a:r>
              <a:rPr lang="en-US" sz="2400" b="1">
                <a:cs typeface="Calibri" panose="020F0502020204030204"/>
              </a:rPr>
              <a:t>December</a:t>
            </a:r>
          </a:p>
          <a:p>
            <a:pPr marL="0" indent="0">
              <a:buNone/>
            </a:pPr>
            <a:r>
              <a:rPr lang="en-US" sz="2000">
                <a:cs typeface="Calibri" panose="020F0502020204030204"/>
              </a:rPr>
              <a:t>Zucker fires Cuomo</a:t>
            </a:r>
          </a:p>
        </p:txBody>
      </p:sp>
      <p:sp>
        <p:nvSpPr>
          <p:cNvPr id="17" name="Content Placeholder 2">
            <a:extLst>
              <a:ext uri="{FF2B5EF4-FFF2-40B4-BE49-F238E27FC236}">
                <a16:creationId xmlns:a16="http://schemas.microsoft.com/office/drawing/2014/main" id="{62BEE6C2-A129-3E0E-E4C0-7CDF5941A594}"/>
              </a:ext>
            </a:extLst>
          </p:cNvPr>
          <p:cNvSpPr txBox="1">
            <a:spLocks/>
          </p:cNvSpPr>
          <p:nvPr/>
        </p:nvSpPr>
        <p:spPr>
          <a:xfrm>
            <a:off x="8390544" y="3088639"/>
            <a:ext cx="1777182" cy="5290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cs typeface="Calibri" panose="020F0502020204030204"/>
              </a:rPr>
              <a:t>2021</a:t>
            </a:r>
            <a:endParaRPr lang="en-US"/>
          </a:p>
        </p:txBody>
      </p:sp>
      <p:sp>
        <p:nvSpPr>
          <p:cNvPr id="19" name="Content Placeholder 2">
            <a:extLst>
              <a:ext uri="{FF2B5EF4-FFF2-40B4-BE49-F238E27FC236}">
                <a16:creationId xmlns:a16="http://schemas.microsoft.com/office/drawing/2014/main" id="{D8B497A6-7643-139A-6F6D-1606326FDB0B}"/>
              </a:ext>
            </a:extLst>
          </p:cNvPr>
          <p:cNvSpPr txBox="1">
            <a:spLocks/>
          </p:cNvSpPr>
          <p:nvPr/>
        </p:nvSpPr>
        <p:spPr>
          <a:xfrm>
            <a:off x="10436980" y="3730078"/>
            <a:ext cx="1777182" cy="14106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cs typeface="Calibri" panose="020F0502020204030204"/>
              </a:rPr>
              <a:t>Zucker's forced resignation</a:t>
            </a:r>
            <a:endParaRPr lang="en-US"/>
          </a:p>
        </p:txBody>
      </p:sp>
      <p:sp>
        <p:nvSpPr>
          <p:cNvPr id="20" name="Content Placeholder 2">
            <a:extLst>
              <a:ext uri="{FF2B5EF4-FFF2-40B4-BE49-F238E27FC236}">
                <a16:creationId xmlns:a16="http://schemas.microsoft.com/office/drawing/2014/main" id="{65EE22F3-6B0B-E129-48B3-793EBAD13124}"/>
              </a:ext>
            </a:extLst>
          </p:cNvPr>
          <p:cNvSpPr txBox="1">
            <a:spLocks/>
          </p:cNvSpPr>
          <p:nvPr/>
        </p:nvSpPr>
        <p:spPr>
          <a:xfrm>
            <a:off x="10398352" y="3088638"/>
            <a:ext cx="1777182" cy="5290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cs typeface="Calibri" panose="020F0502020204030204"/>
              </a:rPr>
              <a:t>2022</a:t>
            </a:r>
            <a:endParaRPr lang="en-US"/>
          </a:p>
        </p:txBody>
      </p:sp>
      <p:sp>
        <p:nvSpPr>
          <p:cNvPr id="22" name="Content Placeholder 2">
            <a:extLst>
              <a:ext uri="{FF2B5EF4-FFF2-40B4-BE49-F238E27FC236}">
                <a16:creationId xmlns:a16="http://schemas.microsoft.com/office/drawing/2014/main" id="{4FDFC472-54C3-AB0F-59D6-91A77E6528D0}"/>
              </a:ext>
            </a:extLst>
          </p:cNvPr>
          <p:cNvSpPr txBox="1">
            <a:spLocks/>
          </p:cNvSpPr>
          <p:nvPr/>
        </p:nvSpPr>
        <p:spPr>
          <a:xfrm>
            <a:off x="6312504" y="3730078"/>
            <a:ext cx="1777182" cy="14106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cs typeface="Calibri" panose="020F0502020204030204"/>
              </a:rPr>
              <a:t>Zucker skirts internal policy</a:t>
            </a:r>
          </a:p>
        </p:txBody>
      </p:sp>
      <p:sp>
        <p:nvSpPr>
          <p:cNvPr id="23" name="Content Placeholder 2">
            <a:extLst>
              <a:ext uri="{FF2B5EF4-FFF2-40B4-BE49-F238E27FC236}">
                <a16:creationId xmlns:a16="http://schemas.microsoft.com/office/drawing/2014/main" id="{54F4855F-FB72-F7B9-8885-C0ADA56854DC}"/>
              </a:ext>
            </a:extLst>
          </p:cNvPr>
          <p:cNvSpPr txBox="1">
            <a:spLocks/>
          </p:cNvSpPr>
          <p:nvPr/>
        </p:nvSpPr>
        <p:spPr>
          <a:xfrm>
            <a:off x="6310162" y="3088639"/>
            <a:ext cx="1777182" cy="5290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cs typeface="Calibri" panose="020F0502020204030204"/>
              </a:rPr>
              <a:t>2020</a:t>
            </a:r>
            <a:endParaRPr lang="en-US"/>
          </a:p>
        </p:txBody>
      </p:sp>
      <p:pic>
        <p:nvPicPr>
          <p:cNvPr id="4" name="Graphic 6" descr="Television with solid fill">
            <a:extLst>
              <a:ext uri="{FF2B5EF4-FFF2-40B4-BE49-F238E27FC236}">
                <a16:creationId xmlns:a16="http://schemas.microsoft.com/office/drawing/2014/main" id="{EAF36E07-1728-D528-6669-D370C4565F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0609" y="1435704"/>
            <a:ext cx="1519161" cy="1507066"/>
          </a:xfrm>
          <a:prstGeom prst="rect">
            <a:avLst/>
          </a:prstGeom>
        </p:spPr>
      </p:pic>
      <p:pic>
        <p:nvPicPr>
          <p:cNvPr id="7" name="Graphic 6" descr="Television with solid fill">
            <a:extLst>
              <a:ext uri="{FF2B5EF4-FFF2-40B4-BE49-F238E27FC236}">
                <a16:creationId xmlns:a16="http://schemas.microsoft.com/office/drawing/2014/main" id="{1E956484-A3D2-7912-DDED-5B6F6ECE8D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16133" y="1435704"/>
            <a:ext cx="1519161" cy="1507066"/>
          </a:xfrm>
          <a:prstGeom prst="rect">
            <a:avLst/>
          </a:prstGeom>
        </p:spPr>
      </p:pic>
      <p:pic>
        <p:nvPicPr>
          <p:cNvPr id="11" name="Graphic 6" descr="Television with solid fill">
            <a:extLst>
              <a:ext uri="{FF2B5EF4-FFF2-40B4-BE49-F238E27FC236}">
                <a16:creationId xmlns:a16="http://schemas.microsoft.com/office/drawing/2014/main" id="{F9218460-BCF3-464E-3F36-CF23C3188E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96515" y="1435704"/>
            <a:ext cx="1519161" cy="1507066"/>
          </a:xfrm>
          <a:prstGeom prst="rect">
            <a:avLst/>
          </a:prstGeom>
        </p:spPr>
      </p:pic>
      <p:pic>
        <p:nvPicPr>
          <p:cNvPr id="15" name="Graphic 6" descr="Television with solid fill">
            <a:extLst>
              <a:ext uri="{FF2B5EF4-FFF2-40B4-BE49-F238E27FC236}">
                <a16:creationId xmlns:a16="http://schemas.microsoft.com/office/drawing/2014/main" id="{24C71E5D-2879-6E41-D8C5-F570E738EC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15848" y="1435705"/>
            <a:ext cx="1519161" cy="1507066"/>
          </a:xfrm>
          <a:prstGeom prst="rect">
            <a:avLst/>
          </a:prstGeom>
        </p:spPr>
      </p:pic>
      <p:pic>
        <p:nvPicPr>
          <p:cNvPr id="25" name="Graphic 6" descr="Television with solid fill">
            <a:extLst>
              <a:ext uri="{FF2B5EF4-FFF2-40B4-BE49-F238E27FC236}">
                <a16:creationId xmlns:a16="http://schemas.microsoft.com/office/drawing/2014/main" id="{22CB8738-32C1-2B75-2FBD-8C31464DE5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23658" y="1435705"/>
            <a:ext cx="1519161" cy="1507066"/>
          </a:xfrm>
          <a:prstGeom prst="rect">
            <a:avLst/>
          </a:prstGeom>
        </p:spPr>
      </p:pic>
    </p:spTree>
    <p:extLst>
      <p:ext uri="{BB962C8B-B14F-4D97-AF65-F5344CB8AC3E}">
        <p14:creationId xmlns:p14="http://schemas.microsoft.com/office/powerpoint/2010/main" val="109945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8AFB-0AF4-1153-399C-F23600FF12C0}"/>
              </a:ext>
            </a:extLst>
          </p:cNvPr>
          <p:cNvSpPr>
            <a:spLocks noGrp="1"/>
          </p:cNvSpPr>
          <p:nvPr>
            <p:ph type="title"/>
          </p:nvPr>
        </p:nvSpPr>
        <p:spPr/>
        <p:txBody>
          <a:bodyPr/>
          <a:lstStyle/>
          <a:p>
            <a:r>
              <a:rPr lang="en-US">
                <a:cs typeface="Calibri Light"/>
              </a:rPr>
              <a:t>Zucker + Decisions made</a:t>
            </a:r>
          </a:p>
        </p:txBody>
      </p:sp>
      <p:sp>
        <p:nvSpPr>
          <p:cNvPr id="3" name="Content Placeholder 2">
            <a:extLst>
              <a:ext uri="{FF2B5EF4-FFF2-40B4-BE49-F238E27FC236}">
                <a16:creationId xmlns:a16="http://schemas.microsoft.com/office/drawing/2014/main" id="{618B6E5D-141C-0417-B696-7BF43493F504}"/>
              </a:ext>
            </a:extLst>
          </p:cNvPr>
          <p:cNvSpPr>
            <a:spLocks noGrp="1"/>
          </p:cNvSpPr>
          <p:nvPr>
            <p:ph idx="1"/>
          </p:nvPr>
        </p:nvSpPr>
        <p:spPr>
          <a:xfrm>
            <a:off x="838200" y="1825625"/>
            <a:ext cx="4734077" cy="4351338"/>
          </a:xfrm>
        </p:spPr>
        <p:txBody>
          <a:bodyPr vert="horz" lIns="91440" tIns="45720" rIns="91440" bIns="45720" rtlCol="0" anchor="t">
            <a:normAutofit/>
          </a:bodyPr>
          <a:lstStyle/>
          <a:p>
            <a:pPr marL="0" indent="0">
              <a:buNone/>
            </a:pPr>
            <a:r>
              <a:rPr lang="en-US">
                <a:cs typeface="Calibri"/>
              </a:rPr>
              <a:t>Chris Cuomo: </a:t>
            </a:r>
            <a:endParaRPr lang="en-US"/>
          </a:p>
          <a:p>
            <a:r>
              <a:rPr lang="en-US">
                <a:cs typeface="Calibri"/>
              </a:rPr>
              <a:t>Allowed him to interview brother</a:t>
            </a:r>
          </a:p>
          <a:p>
            <a:r>
              <a:rPr lang="en-US">
                <a:cs typeface="Calibri"/>
              </a:rPr>
              <a:t>Investigation opened into the relationship</a:t>
            </a:r>
          </a:p>
          <a:p>
            <a:r>
              <a:rPr lang="en-US">
                <a:cs typeface="Calibri"/>
              </a:rPr>
              <a:t>Suspension</a:t>
            </a:r>
          </a:p>
          <a:p>
            <a:r>
              <a:rPr lang="en-US">
                <a:cs typeface="Calibri"/>
              </a:rPr>
              <a:t>Fired</a:t>
            </a:r>
          </a:p>
        </p:txBody>
      </p:sp>
      <p:sp>
        <p:nvSpPr>
          <p:cNvPr id="4" name="TextBox 3">
            <a:extLst>
              <a:ext uri="{FF2B5EF4-FFF2-40B4-BE49-F238E27FC236}">
                <a16:creationId xmlns:a16="http://schemas.microsoft.com/office/drawing/2014/main" id="{12E7C7DE-A215-DBE1-2108-9A843C8538BC}"/>
              </a:ext>
            </a:extLst>
          </p:cNvPr>
          <p:cNvSpPr txBox="1"/>
          <p:nvPr/>
        </p:nvSpPr>
        <p:spPr>
          <a:xfrm>
            <a:off x="6567949" y="1823884"/>
            <a:ext cx="4721941"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Segoe UI"/>
              </a:rPr>
              <a:t>Allison </a:t>
            </a:r>
            <a:r>
              <a:rPr lang="en-US" sz="2800" err="1">
                <a:cs typeface="Segoe UI"/>
              </a:rPr>
              <a:t>Gollust</a:t>
            </a:r>
            <a:r>
              <a:rPr lang="en-US" sz="2800">
                <a:cs typeface="Segoe UI"/>
              </a:rPr>
              <a:t>:​</a:t>
            </a:r>
          </a:p>
          <a:p>
            <a:pPr>
              <a:buChar char="•"/>
            </a:pPr>
            <a:r>
              <a:rPr lang="en-US" sz="2800">
                <a:cs typeface="Arial"/>
              </a:rPr>
              <a:t>Knew Jeff while publicist for TODAY</a:t>
            </a:r>
          </a:p>
          <a:p>
            <a:pPr>
              <a:buChar char="•"/>
            </a:pPr>
            <a:r>
              <a:rPr lang="en-US" sz="2800">
                <a:cs typeface="Arial"/>
              </a:rPr>
              <a:t>Hired by Jeff to CNN</a:t>
            </a:r>
          </a:p>
          <a:p>
            <a:pPr>
              <a:buChar char="•"/>
            </a:pPr>
            <a:r>
              <a:rPr lang="en-US" sz="2800">
                <a:cs typeface="Arial"/>
              </a:rPr>
              <a:t>Relationship evolved; undisclosed</a:t>
            </a:r>
          </a:p>
        </p:txBody>
      </p:sp>
    </p:spTree>
    <p:extLst>
      <p:ext uri="{BB962C8B-B14F-4D97-AF65-F5344CB8AC3E}">
        <p14:creationId xmlns:p14="http://schemas.microsoft.com/office/powerpoint/2010/main" val="110781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14FAB-F8C2-AF07-7996-73F71FED332E}"/>
              </a:ext>
            </a:extLst>
          </p:cNvPr>
          <p:cNvSpPr>
            <a:spLocks noGrp="1"/>
          </p:cNvSpPr>
          <p:nvPr>
            <p:ph type="title"/>
          </p:nvPr>
        </p:nvSpPr>
        <p:spPr>
          <a:xfrm>
            <a:off x="841248" y="548640"/>
            <a:ext cx="3600860" cy="5431536"/>
          </a:xfrm>
        </p:spPr>
        <p:txBody>
          <a:bodyPr>
            <a:normAutofit/>
          </a:bodyPr>
          <a:lstStyle/>
          <a:p>
            <a:r>
              <a:rPr lang="en-US" sz="5400">
                <a:cs typeface="Calibri Light"/>
              </a:rPr>
              <a:t>Challenges</a:t>
            </a: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EAA164-543A-64FF-5B59-F595B638817A}"/>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US" sz="2200">
                <a:cs typeface="Calibri"/>
              </a:rPr>
              <a:t>Infighting and controversial resignations/firings</a:t>
            </a:r>
          </a:p>
          <a:p>
            <a:r>
              <a:rPr lang="en-US" sz="2200">
                <a:cs typeface="Calibri"/>
              </a:rPr>
              <a:t>Struggle to stay relevant in a changing landscape</a:t>
            </a:r>
          </a:p>
          <a:p>
            <a:r>
              <a:rPr lang="en-US" sz="2200">
                <a:cs typeface="Calibri"/>
              </a:rPr>
              <a:t>Presenting a solid public front through signs of instability</a:t>
            </a:r>
          </a:p>
          <a:p>
            <a:r>
              <a:rPr lang="en-US" sz="2200">
                <a:cs typeface="Calibri"/>
              </a:rPr>
              <a:t>Failed, unpopular, or unprofitable streamers (CNN+, CBS All Access)</a:t>
            </a:r>
          </a:p>
          <a:p>
            <a:r>
              <a:rPr lang="en-US" sz="2200">
                <a:cs typeface="Calibri"/>
              </a:rPr>
              <a:t>Unclear outcomes</a:t>
            </a:r>
          </a:p>
          <a:p>
            <a:pPr lvl="1"/>
            <a:r>
              <a:rPr lang="en-US" sz="2200">
                <a:cs typeface="Calibri"/>
              </a:rPr>
              <a:t>Who will the next CEO of CNN be? Will they stick around?</a:t>
            </a:r>
          </a:p>
          <a:p>
            <a:pPr lvl="1"/>
            <a:r>
              <a:rPr lang="en-US" sz="2200">
                <a:cs typeface="Calibri"/>
              </a:rPr>
              <a:t>Will Paramount+ pay off?</a:t>
            </a:r>
            <a:endParaRPr lang="en-US" sz="2200"/>
          </a:p>
        </p:txBody>
      </p:sp>
    </p:spTree>
    <p:extLst>
      <p:ext uri="{BB962C8B-B14F-4D97-AF65-F5344CB8AC3E}">
        <p14:creationId xmlns:p14="http://schemas.microsoft.com/office/powerpoint/2010/main" val="30597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14FAB-F8C2-AF07-7996-73F71FED332E}"/>
              </a:ext>
            </a:extLst>
          </p:cNvPr>
          <p:cNvSpPr>
            <a:spLocks noGrp="1"/>
          </p:cNvSpPr>
          <p:nvPr>
            <p:ph type="title"/>
          </p:nvPr>
        </p:nvSpPr>
        <p:spPr>
          <a:xfrm>
            <a:off x="841248" y="548640"/>
            <a:ext cx="3600860" cy="5431536"/>
          </a:xfrm>
        </p:spPr>
        <p:txBody>
          <a:bodyPr>
            <a:normAutofit/>
          </a:bodyPr>
          <a:lstStyle/>
          <a:p>
            <a:r>
              <a:rPr lang="en-US" sz="5400">
                <a:cs typeface="Calibri Light"/>
              </a:rPr>
              <a:t>Takeaways</a:t>
            </a: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EAA164-543A-64FF-5B59-F595B638817A}"/>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US" sz="2200">
                <a:cs typeface="Calibri"/>
              </a:rPr>
              <a:t>Tricky, if not impossible, to smoothly run a media company at the scale of CNN or Paramount Global</a:t>
            </a:r>
          </a:p>
          <a:p>
            <a:r>
              <a:rPr lang="en-US" sz="2200">
                <a:cs typeface="Calibri"/>
              </a:rPr>
              <a:t>Change is constant</a:t>
            </a:r>
          </a:p>
          <a:p>
            <a:r>
              <a:rPr lang="en-US" sz="2200">
                <a:cs typeface="Calibri"/>
              </a:rPr>
              <a:t>If you sit still, you die</a:t>
            </a:r>
          </a:p>
          <a:p>
            <a:endParaRPr lang="en-US" sz="2200">
              <a:cs typeface="Calibri"/>
            </a:endParaRPr>
          </a:p>
        </p:txBody>
      </p:sp>
    </p:spTree>
    <p:extLst>
      <p:ext uri="{BB962C8B-B14F-4D97-AF65-F5344CB8AC3E}">
        <p14:creationId xmlns:p14="http://schemas.microsoft.com/office/powerpoint/2010/main" val="405990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861</Words>
  <Application>Microsoft Office PowerPoint</Application>
  <PresentationFormat>Widescreen</PresentationFormat>
  <Paragraphs>77</Paragraphs>
  <Slides>9</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Media Matters: The Decisions Made Examining major choices at CNN and Paramount Global</vt:lpstr>
      <vt:lpstr>Background</vt:lpstr>
      <vt:lpstr>Narrative</vt:lpstr>
      <vt:lpstr>The Paramount+ Launch</vt:lpstr>
      <vt:lpstr>Background</vt:lpstr>
      <vt:lpstr>Narrative</vt:lpstr>
      <vt:lpstr>Zucker + Decisions made</vt:lpstr>
      <vt:lpstr>Challenges</vt:lpstr>
      <vt:lpstr>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Morgan McEnany</cp:lastModifiedBy>
  <cp:revision>5</cp:revision>
  <dcterms:created xsi:type="dcterms:W3CDTF">2023-07-27T02:18:56Z</dcterms:created>
  <dcterms:modified xsi:type="dcterms:W3CDTF">2023-08-02T22:40:49Z</dcterms:modified>
</cp:coreProperties>
</file>